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9AF"/>
    <a:srgbClr val="C9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1"/>
    <p:restoredTop sz="94694"/>
  </p:normalViewPr>
  <p:slideViewPr>
    <p:cSldViewPr snapToGrid="0">
      <p:cViewPr>
        <p:scale>
          <a:sx n="105" d="100"/>
          <a:sy n="105" d="100"/>
        </p:scale>
        <p:origin x="1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A477-9E40-52D2-F674-5088D2C0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90465-D262-1C6E-1A66-D25B30900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6F05-4CED-3C6C-2CB9-8FCCEE6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B739-2481-0BAC-8261-21C234F2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BAAD9-6E26-3B17-8D7D-8D8B5E0A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6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811-19A8-2A68-18D2-6DA25E93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4BFA-1137-7BAF-4DC3-A1DE5C9E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84BF-21A2-4802-348A-54449FF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5523-6B72-F643-649A-A228A041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B648-8488-E97A-93B1-A8799CB8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3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927E7-2F9E-20F9-45FE-EA1AE29E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A2210-B7E4-2866-DCCE-8C9CFE207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ABE0-C437-60C6-C9AF-C540609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2AD9-F586-8FDF-D34E-821BF9F6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0009-6B61-6CA7-CE6D-5CDE2D3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AEB-8C2F-2A3F-7B71-B50CB3B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48AC-A016-EC32-70B1-E0D31024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3CBC-5155-2298-3565-5BB28BD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FD47-5C11-FB9D-28B1-EFFB3F11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DD0B-C8CB-E4EA-74C5-89AB09AA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48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A81-8676-B62E-C772-DD61A743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026A-29CE-ACBE-C765-A0A82A4D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AB6F-41F4-984E-0481-23F01A2D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715A-42D2-1A2F-883B-8CA23FCF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A17D-976E-6748-9C1D-B4E49867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0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CD4A-DA57-A23B-660D-50482F1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5B3-34A6-3A6B-2803-A0306AFF9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B955-ABE8-F7C6-DE71-3C6CDDF7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DC80-2489-92D3-EF40-3B38B27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236C-F58C-1593-A9BD-ABAFD92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1ACB-8667-2065-64D4-E77B52B5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0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021-37E6-1459-8064-44FAAC88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992F-AFC5-139D-B3F7-A0D1675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248D-FCD5-77F4-16F2-64A7336E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032CF-FAFB-986C-3AC3-BF1AC90A4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0A1F1-860B-1A3C-F392-89BEBC739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E8436-3F03-00BF-6A87-9E817494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6F986-0BB4-DD49-E8DA-B6FC0AAB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9E08D-18E0-134E-087B-A0BA1E33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01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C4D-BF8D-46FE-D0DE-B1FE128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92C0-CB69-0934-CE54-EC478CF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C30-31BB-6934-4C8E-D593A2F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958B-8ABE-E8FB-BF7E-ADB3027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0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D15A2-3426-B266-A962-591C062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79850-E303-7964-1F9A-62A2DCF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9EAE-1E88-0537-BB36-DBC7E985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91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33E4-B4DA-AA1E-5CA5-DBD95EE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9C1-31D1-6376-9707-B69473ED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7B355-2B95-5B91-BE8F-0A5ED382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1036-E33F-64BA-975D-B37F5AE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732B-1466-6A5D-9954-95B32CD6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AE6-74A2-BA28-3E72-E0763F99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00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506-0C9B-B149-BA88-4CDF7A20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268C6-2D64-67CB-4628-96A50A59C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6FD7-3801-7962-ECC2-051F34E6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CAFDF-AC92-4341-5573-2E43FC2F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27EA1-4947-B44F-874C-473CB975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BB54-BEAD-3B67-FA23-73414F57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09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B4255-3F04-8D19-CB9F-A389BD5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C2A7-1B75-9EBA-C08C-B37019BE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92E-AFAF-7FA0-AD72-91AA98D7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51CF7-82C4-B547-BE74-D3FDA5196629}" type="datetimeFigureOut">
              <a:rPr lang="en-CH" smtClean="0"/>
              <a:t>28.09.22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0FFB-9457-6C74-6555-40BA73667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157A-EED1-B54A-9FFE-F8B27C210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satellite-explor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lucanicola.github.io/holiday-map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eoxc-apps4.bd.esri.com/five-deeps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lucanicola.github.io/ski-resort-map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jukanovt.github.io/notable-peop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alucanicola.github.io/JSAPI_demos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oxc-demox.maps.arcgis.com/apps/instant/filtergallery/index.html?appid=2833a9ccc8e648bc9bb8383c00694ac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235AB4A7-2482-6C41-C0E8-F267A853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" b="2136"/>
          <a:stretch/>
        </p:blipFill>
        <p:spPr>
          <a:xfrm>
            <a:off x="1705253" y="347271"/>
            <a:ext cx="8563212" cy="481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662F3-E730-0D23-61D0-F0223913BBDF}"/>
              </a:ext>
            </a:extLst>
          </p:cNvPr>
          <p:cNvSpPr txBox="1"/>
          <p:nvPr/>
        </p:nvSpPr>
        <p:spPr>
          <a:xfrm>
            <a:off x="1524" y="5510456"/>
            <a:ext cx="1219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Raluca Nicola – Web 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Cartographer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at Esri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802D-6B38-E5B3-5567-52BE0873046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C9B2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Digital Ideation, Hochschule Luzern – September 29, 2022</a:t>
            </a:r>
          </a:p>
        </p:txBody>
      </p:sp>
    </p:spTree>
    <p:extLst>
      <p:ext uri="{BB962C8B-B14F-4D97-AF65-F5344CB8AC3E}">
        <p14:creationId xmlns:p14="http://schemas.microsoft.com/office/powerpoint/2010/main" val="18492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Develop, test and share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D0B96-7A5F-6AF8-5AAE-588F98ED085B}"/>
              </a:ext>
            </a:extLst>
          </p:cNvPr>
          <p:cNvSpPr txBox="1"/>
          <p:nvPr/>
        </p:nvSpPr>
        <p:spPr>
          <a:xfrm>
            <a:off x="2060489" y="1939326"/>
            <a:ext cx="768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test, test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some more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show app to my colleagues and get feedback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🍭,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feedback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ome more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deploy, write blog post and share with everyone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🎉 🎊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9F33F-1A06-0626-A894-D62C116492EC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4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Space - 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5F8D-8587-EA23-55B5-C99E50C7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2" y="939112"/>
            <a:ext cx="4727802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–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B327-F04F-904E-0458-58B624CF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" y="1445716"/>
            <a:ext cx="5677929" cy="360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DFAD-EE14-A5B0-B989-04EC6AD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8" y="1445716"/>
            <a:ext cx="5633713" cy="4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A3FA75-A633-6C3B-2C14-E833C74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6" y="1200536"/>
            <a:ext cx="9508525" cy="53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5165-DC65-B40E-973A-86BFF381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3" y="2368912"/>
            <a:ext cx="7772400" cy="430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70AE3-B547-C531-63B1-D4EF67DD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378" y="1334530"/>
            <a:ext cx="3950043" cy="5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7DB8E-21BE-0FC2-BC5F-9324CBE5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26" y="2211070"/>
            <a:ext cx="5744209" cy="357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85BB2-8683-8D52-2A54-7C89159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167517"/>
            <a:ext cx="5744208" cy="3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B901-3259-DE3A-5FFE-3768E388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875184"/>
            <a:ext cx="10704890" cy="5536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F3CF3-F425-FFB3-4FBF-FD14912B55BA}"/>
              </a:ext>
            </a:extLst>
          </p:cNvPr>
          <p:cNvSpPr/>
          <p:nvPr/>
        </p:nvSpPr>
        <p:spPr>
          <a:xfrm>
            <a:off x="2839453" y="5250438"/>
            <a:ext cx="1203158" cy="105878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47223-1503-288B-8E6C-08B50F96A47C}"/>
              </a:ext>
            </a:extLst>
          </p:cNvPr>
          <p:cNvSpPr/>
          <p:nvPr/>
        </p:nvSpPr>
        <p:spPr>
          <a:xfrm>
            <a:off x="2839453" y="5932227"/>
            <a:ext cx="1203158" cy="242235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026ED-4EC6-74AC-2792-C7B7EB1E7A42}"/>
              </a:ext>
            </a:extLst>
          </p:cNvPr>
          <p:cNvSpPr txBox="1"/>
          <p:nvPr/>
        </p:nvSpPr>
        <p:spPr>
          <a:xfrm>
            <a:off x="893986" y="6319192"/>
            <a:ext cx="958968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1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Personal - holiday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/holiday-map/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AACC1-F1A8-19F6-0D6F-8C6C19A7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44" y="1237745"/>
            <a:ext cx="9450880" cy="50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08776-3700-79FF-A77B-02ACE1B3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30" y="1748909"/>
            <a:ext cx="9266846" cy="4011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DD0B7-F7A9-5641-746A-BD22523143DE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A3621-1F7F-EA7D-894B-CC426A1D11BD}"/>
              </a:ext>
            </a:extLst>
          </p:cNvPr>
          <p:cNvSpPr txBox="1"/>
          <p:nvPr/>
        </p:nvSpPr>
        <p:spPr>
          <a:xfrm>
            <a:off x="355256" y="1324504"/>
            <a:ext cx="283278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Bachelor in Geography</a:t>
            </a:r>
            <a:r>
              <a:rPr lang="en-GB" sz="16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University of Bucharest</a:t>
            </a:r>
          </a:p>
          <a:p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Erasmus exchange, 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Lille Technical University</a:t>
            </a:r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International Master of Cartography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 </a:t>
            </a:r>
          </a:p>
          <a:p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Technical Universities of Munich</a:t>
            </a:r>
            <a:r>
              <a:rPr lang="en-GB" sz="1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Vienna and Dresden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GIS Internship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Swiss National Park</a:t>
            </a:r>
            <a:endParaRPr lang="en-GB" sz="1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b="1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Teaching Assistant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 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Cartography Institute ETH Zurich</a:t>
            </a:r>
          </a:p>
          <a:p>
            <a:endParaRPr lang="en-GB" sz="16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Cartographer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Esri R&amp;D </a:t>
            </a:r>
            <a:r>
              <a:rPr lang="en-GB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Center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 Zurich</a:t>
            </a:r>
            <a:endParaRPr lang="en-GB" sz="16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52545-0918-20BC-6368-6EFCA03123E3}"/>
              </a:ext>
            </a:extLst>
          </p:cNvPr>
          <p:cNvSpPr/>
          <p:nvPr/>
        </p:nvSpPr>
        <p:spPr>
          <a:xfrm>
            <a:off x="0" y="0"/>
            <a:ext cx="194618" cy="6858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2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Discovery - the five deeps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FCDE-DFE5-5EAF-A9D6-2BFEC5FA45BB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https://geoxc-apps4.bd.esri.com/five-deeps/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62EB-143F-FD52-939C-38DFB21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935676"/>
            <a:ext cx="10583918" cy="54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Game – ski resort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34B0-D9D1-374A-8D49-ABE4870B3506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/ski-resort-map/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D4574-E592-6C14-0C77-AAD762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27903"/>
            <a:ext cx="10668000" cy="56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Entertainment – notable people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ACBB-059E-5DE0-23F4-B57D1E45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" y="985571"/>
            <a:ext cx="10341735" cy="5470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tjukanovt.github.io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/notable-people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7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2963917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Experimental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D2C86-1971-CDCE-A911-02C44604A499}"/>
              </a:ext>
            </a:extLst>
          </p:cNvPr>
          <p:cNvSpPr txBox="1"/>
          <p:nvPr/>
        </p:nvSpPr>
        <p:spPr>
          <a:xfrm>
            <a:off x="2963917" y="6313119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JSAPI_demos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3FD80-1E36-56F3-C219-4BBDFFC3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4" y="1705415"/>
            <a:ext cx="9349040" cy="3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3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My daily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230178" y="2020922"/>
            <a:ext cx="3954309" cy="22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Build custom web mapping prototypes and demos as part of the 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Prototype Lab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team</a:t>
            </a:r>
            <a:endParaRPr lang="en-GB" sz="24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>
            <a:off x="-36886" y="0"/>
            <a:ext cx="169694" cy="6869671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A7EC-7FBE-B1A6-B591-0A8E9BF3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3" y="1715203"/>
            <a:ext cx="7772400" cy="4412360"/>
          </a:xfrm>
          <a:prstGeom prst="rect">
            <a:avLst/>
          </a:prstGeom>
        </p:spPr>
      </p:pic>
      <p:pic>
        <p:nvPicPr>
          <p:cNvPr id="1026" name="Picture 2" descr="APL">
            <a:extLst>
              <a:ext uri="{FF2B5EF4-FFF2-40B4-BE49-F238E27FC236}">
                <a16:creationId xmlns:a16="http://schemas.microsoft.com/office/drawing/2014/main" id="{2B9ABDED-155C-892E-B2BB-A1110186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1" y="5033841"/>
            <a:ext cx="727675" cy="7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2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0" y="2497976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Workflow when creating maps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Idea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&gt; Data &gt; Design &gt; Implement &gt; Text &gt; Share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Examples</a:t>
            </a:r>
            <a:endParaRPr lang="en-GB" sz="2400" i="0" dirty="0">
              <a:solidFill>
                <a:srgbClr val="BC89AF"/>
              </a:solidFill>
              <a:effectLst/>
              <a:latin typeface="Avenir Next W00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5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E8592B6-BB2C-3F33-E07F-D79BE4EB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14" y="1148493"/>
            <a:ext cx="8995048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62FAA-4598-47B0-7664-55F95AA21B0E}"/>
              </a:ext>
            </a:extLst>
          </p:cNvPr>
          <p:cNvSpPr txBox="1"/>
          <p:nvPr/>
        </p:nvSpPr>
        <p:spPr>
          <a:xfrm>
            <a:off x="0" y="1924673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2651038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is the highest internet speed connection?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DDEE-F8FF-A5D0-2879-5165133615ED}"/>
              </a:ext>
            </a:extLst>
          </p:cNvPr>
          <p:cNvSpPr txBox="1"/>
          <p:nvPr/>
        </p:nvSpPr>
        <p:spPr>
          <a:xfrm>
            <a:off x="0" y="35285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42549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a map you saw in a magazine or in a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4DC-1466-57ED-A921-963A50EC5293}"/>
              </a:ext>
            </a:extLst>
          </p:cNvPr>
          <p:cNvSpPr txBox="1"/>
          <p:nvPr/>
        </p:nvSpPr>
        <p:spPr>
          <a:xfrm>
            <a:off x="-1524" y="51004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Personal curiosities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6533-ADA0-FD1E-1439-3D0F2BB9489C}"/>
              </a:ext>
            </a:extLst>
          </p:cNvPr>
          <p:cNvSpPr txBox="1"/>
          <p:nvPr/>
        </p:nvSpPr>
        <p:spPr>
          <a:xfrm>
            <a:off x="-1524" y="58268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did James Bond travel so far?</a:t>
            </a:r>
          </a:p>
        </p:txBody>
      </p:sp>
    </p:spTree>
    <p:extLst>
      <p:ext uri="{BB962C8B-B14F-4D97-AF65-F5344CB8AC3E}">
        <p14:creationId xmlns:p14="http://schemas.microsoft.com/office/powerpoint/2010/main" val="411313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Data search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1843460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Get data from open data portals/parse it from websites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514556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Explore data in ArcGIS Pro, QGIS, Excel, R, ArcGIS Online,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Mapbox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 Studio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9398D-F84A-C3E0-A32D-E2EB8D1A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8" y="2540608"/>
            <a:ext cx="7772400" cy="2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Sketch your ideas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988B12-CBC8-86CD-628C-B3532792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90" y="1488748"/>
            <a:ext cx="6918008" cy="51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Mapping libraries</a:t>
            </a:r>
          </a:p>
        </p:txBody>
      </p:sp>
      <p:sp>
        <p:nvSpPr>
          <p:cNvPr id="3" name="ArcGIS API for JavaScript">
            <a:extLst>
              <a:ext uri="{FF2B5EF4-FFF2-40B4-BE49-F238E27FC236}">
                <a16:creationId xmlns:a16="http://schemas.microsoft.com/office/drawing/2014/main" id="{BECB259D-FBC6-29D4-DC47-9FC6A02D153B}"/>
              </a:ext>
            </a:extLst>
          </p:cNvPr>
          <p:cNvSpPr txBox="1"/>
          <p:nvPr/>
        </p:nvSpPr>
        <p:spPr>
          <a:xfrm>
            <a:off x="4684357" y="2025638"/>
            <a:ext cx="29424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ArcGIS API for JavaScript</a:t>
            </a:r>
          </a:p>
        </p:txBody>
      </p:sp>
      <p:grpSp>
        <p:nvGrpSpPr>
          <p:cNvPr id="4" name="Google Shape;2218;p41">
            <a:extLst>
              <a:ext uri="{FF2B5EF4-FFF2-40B4-BE49-F238E27FC236}">
                <a16:creationId xmlns:a16="http://schemas.microsoft.com/office/drawing/2014/main" id="{E4076F7C-FF9D-37D8-775B-07A0D2000CAA}"/>
              </a:ext>
            </a:extLst>
          </p:cNvPr>
          <p:cNvGrpSpPr/>
          <p:nvPr/>
        </p:nvGrpSpPr>
        <p:grpSpPr>
          <a:xfrm>
            <a:off x="4293008" y="1989503"/>
            <a:ext cx="334744" cy="334744"/>
            <a:chOff x="1855667" y="1772729"/>
            <a:chExt cx="334744" cy="334744"/>
          </a:xfrm>
        </p:grpSpPr>
        <p:sp>
          <p:nvSpPr>
            <p:cNvPr id="5" name="Google Shape;2219;p41">
              <a:extLst>
                <a:ext uri="{FF2B5EF4-FFF2-40B4-BE49-F238E27FC236}">
                  <a16:creationId xmlns:a16="http://schemas.microsoft.com/office/drawing/2014/main" id="{7994FB71-9A9F-3EBD-D8FD-B4EF09672AF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" name="Google Shape;2220;p41">
              <a:extLst>
                <a:ext uri="{FF2B5EF4-FFF2-40B4-BE49-F238E27FC236}">
                  <a16:creationId xmlns:a16="http://schemas.microsoft.com/office/drawing/2014/main" id="{62FD1207-E43A-0981-A74E-FFC443160B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8" name="ArcGIS API for JavaScript">
            <a:extLst>
              <a:ext uri="{FF2B5EF4-FFF2-40B4-BE49-F238E27FC236}">
                <a16:creationId xmlns:a16="http://schemas.microsoft.com/office/drawing/2014/main" id="{4FD4379B-1F1C-0470-91A5-4377C2BC4E14}"/>
              </a:ext>
            </a:extLst>
          </p:cNvPr>
          <p:cNvSpPr txBox="1"/>
          <p:nvPr/>
        </p:nvSpPr>
        <p:spPr>
          <a:xfrm>
            <a:off x="9608737" y="2165587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Mapbox</a:t>
            </a:r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 GL 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9" name="Google Shape;2218;p41">
            <a:extLst>
              <a:ext uri="{FF2B5EF4-FFF2-40B4-BE49-F238E27FC236}">
                <a16:creationId xmlns:a16="http://schemas.microsoft.com/office/drawing/2014/main" id="{723E33BD-3A20-6266-2ADD-9CA5B9AE9905}"/>
              </a:ext>
            </a:extLst>
          </p:cNvPr>
          <p:cNvGrpSpPr/>
          <p:nvPr/>
        </p:nvGrpSpPr>
        <p:grpSpPr>
          <a:xfrm>
            <a:off x="9217388" y="2129452"/>
            <a:ext cx="334744" cy="334744"/>
            <a:chOff x="1855667" y="1772729"/>
            <a:chExt cx="334744" cy="334744"/>
          </a:xfrm>
        </p:grpSpPr>
        <p:sp>
          <p:nvSpPr>
            <p:cNvPr id="10" name="Google Shape;2219;p41">
              <a:extLst>
                <a:ext uri="{FF2B5EF4-FFF2-40B4-BE49-F238E27FC236}">
                  <a16:creationId xmlns:a16="http://schemas.microsoft.com/office/drawing/2014/main" id="{2EEB8E05-8ED7-790B-62CC-C203DE25C2C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1" name="Google Shape;2220;p41">
              <a:extLst>
                <a:ext uri="{FF2B5EF4-FFF2-40B4-BE49-F238E27FC236}">
                  <a16:creationId xmlns:a16="http://schemas.microsoft.com/office/drawing/2014/main" id="{DC5EB923-C4EB-33EB-97EC-EF242193FD4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" name="ArcGIS API for JavaScript">
            <a:extLst>
              <a:ext uri="{FF2B5EF4-FFF2-40B4-BE49-F238E27FC236}">
                <a16:creationId xmlns:a16="http://schemas.microsoft.com/office/drawing/2014/main" id="{E45175B1-7D60-7014-A334-0C7470DA5B6F}"/>
              </a:ext>
            </a:extLst>
          </p:cNvPr>
          <p:cNvSpPr txBox="1"/>
          <p:nvPr/>
        </p:nvSpPr>
        <p:spPr>
          <a:xfrm>
            <a:off x="1991410" y="3298395"/>
            <a:ext cx="473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D3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13" name="Google Shape;2218;p41">
            <a:extLst>
              <a:ext uri="{FF2B5EF4-FFF2-40B4-BE49-F238E27FC236}">
                <a16:creationId xmlns:a16="http://schemas.microsoft.com/office/drawing/2014/main" id="{62CD5C16-2FBA-431E-A292-DB82DD70CD17}"/>
              </a:ext>
            </a:extLst>
          </p:cNvPr>
          <p:cNvGrpSpPr/>
          <p:nvPr/>
        </p:nvGrpSpPr>
        <p:grpSpPr>
          <a:xfrm>
            <a:off x="4093077" y="3123286"/>
            <a:ext cx="334744" cy="334744"/>
            <a:chOff x="1855667" y="1772729"/>
            <a:chExt cx="334744" cy="334744"/>
          </a:xfrm>
        </p:grpSpPr>
        <p:sp>
          <p:nvSpPr>
            <p:cNvPr id="14" name="Google Shape;2219;p41">
              <a:extLst>
                <a:ext uri="{FF2B5EF4-FFF2-40B4-BE49-F238E27FC236}">
                  <a16:creationId xmlns:a16="http://schemas.microsoft.com/office/drawing/2014/main" id="{C2AE586F-1231-4D00-9400-4DECD6190F9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" name="Google Shape;2220;p41">
              <a:extLst>
                <a:ext uri="{FF2B5EF4-FFF2-40B4-BE49-F238E27FC236}">
                  <a16:creationId xmlns:a16="http://schemas.microsoft.com/office/drawing/2014/main" id="{009EE089-5942-8A9C-8C53-487E108E87B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6" name="Google Shape;2227;p41">
            <a:extLst>
              <a:ext uri="{FF2B5EF4-FFF2-40B4-BE49-F238E27FC236}">
                <a16:creationId xmlns:a16="http://schemas.microsoft.com/office/drawing/2014/main" id="{E4D9C192-BA01-0866-60F1-C6496973ACCC}"/>
              </a:ext>
            </a:extLst>
          </p:cNvPr>
          <p:cNvGrpSpPr/>
          <p:nvPr/>
        </p:nvGrpSpPr>
        <p:grpSpPr>
          <a:xfrm rot="10800000">
            <a:off x="1530732" y="3221256"/>
            <a:ext cx="473400" cy="473400"/>
            <a:chOff x="6880814" y="3576300"/>
            <a:chExt cx="473400" cy="473400"/>
          </a:xfrm>
        </p:grpSpPr>
        <p:sp>
          <p:nvSpPr>
            <p:cNvPr id="17" name="Google Shape;2228;p41">
              <a:extLst>
                <a:ext uri="{FF2B5EF4-FFF2-40B4-BE49-F238E27FC236}">
                  <a16:creationId xmlns:a16="http://schemas.microsoft.com/office/drawing/2014/main" id="{9FC04C1F-E063-D7E7-B86D-BF324EEA3B9D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2229;p41">
              <a:extLst>
                <a:ext uri="{FF2B5EF4-FFF2-40B4-BE49-F238E27FC236}">
                  <a16:creationId xmlns:a16="http://schemas.microsoft.com/office/drawing/2014/main" id="{B2DD6F71-60CE-3016-B6EA-374EF26CD37B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9" name="ArcGIS API for JavaScript">
            <a:extLst>
              <a:ext uri="{FF2B5EF4-FFF2-40B4-BE49-F238E27FC236}">
                <a16:creationId xmlns:a16="http://schemas.microsoft.com/office/drawing/2014/main" id="{CC8A289E-9E90-44BF-25DF-B34F624CAF0D}"/>
              </a:ext>
            </a:extLst>
          </p:cNvPr>
          <p:cNvSpPr txBox="1"/>
          <p:nvPr/>
        </p:nvSpPr>
        <p:spPr>
          <a:xfrm>
            <a:off x="4471706" y="3154588"/>
            <a:ext cx="9178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deck.gl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sp>
        <p:nvSpPr>
          <p:cNvPr id="20" name="ArcGIS API for JavaScript">
            <a:extLst>
              <a:ext uri="{FF2B5EF4-FFF2-40B4-BE49-F238E27FC236}">
                <a16:creationId xmlns:a16="http://schemas.microsoft.com/office/drawing/2014/main" id="{E5447F69-C25B-396A-2D01-A0671B8A4976}"/>
              </a:ext>
            </a:extLst>
          </p:cNvPr>
          <p:cNvSpPr txBox="1"/>
          <p:nvPr/>
        </p:nvSpPr>
        <p:spPr>
          <a:xfrm>
            <a:off x="9912487" y="3404926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ThreeJS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1" name="Google Shape;2227;p41">
            <a:extLst>
              <a:ext uri="{FF2B5EF4-FFF2-40B4-BE49-F238E27FC236}">
                <a16:creationId xmlns:a16="http://schemas.microsoft.com/office/drawing/2014/main" id="{A7BC06E0-3CD5-2B5F-FD1F-877D6FB29AC7}"/>
              </a:ext>
            </a:extLst>
          </p:cNvPr>
          <p:cNvGrpSpPr/>
          <p:nvPr/>
        </p:nvGrpSpPr>
        <p:grpSpPr>
          <a:xfrm rot="10800000">
            <a:off x="9451810" y="3327787"/>
            <a:ext cx="473400" cy="473400"/>
            <a:chOff x="6880814" y="3576300"/>
            <a:chExt cx="473400" cy="473400"/>
          </a:xfrm>
        </p:grpSpPr>
        <p:sp>
          <p:nvSpPr>
            <p:cNvPr id="22" name="Google Shape;2228;p41">
              <a:extLst>
                <a:ext uri="{FF2B5EF4-FFF2-40B4-BE49-F238E27FC236}">
                  <a16:creationId xmlns:a16="http://schemas.microsoft.com/office/drawing/2014/main" id="{AFD00A3E-8CE5-DFC3-7116-D899C216810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2229;p41">
              <a:extLst>
                <a:ext uri="{FF2B5EF4-FFF2-40B4-BE49-F238E27FC236}">
                  <a16:creationId xmlns:a16="http://schemas.microsoft.com/office/drawing/2014/main" id="{DF2BAD0A-08F8-3A93-2ABB-4D6069657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" name="Google Shape;2218;p41">
            <a:extLst>
              <a:ext uri="{FF2B5EF4-FFF2-40B4-BE49-F238E27FC236}">
                <a16:creationId xmlns:a16="http://schemas.microsoft.com/office/drawing/2014/main" id="{995E4750-47BF-1F1F-7E76-607C1BB90773}"/>
              </a:ext>
            </a:extLst>
          </p:cNvPr>
          <p:cNvGrpSpPr/>
          <p:nvPr/>
        </p:nvGrpSpPr>
        <p:grpSpPr>
          <a:xfrm>
            <a:off x="6506053" y="3895031"/>
            <a:ext cx="334744" cy="334744"/>
            <a:chOff x="1855667" y="1772729"/>
            <a:chExt cx="334744" cy="334744"/>
          </a:xfrm>
        </p:grpSpPr>
        <p:sp>
          <p:nvSpPr>
            <p:cNvPr id="25" name="Google Shape;2219;p41">
              <a:extLst>
                <a:ext uri="{FF2B5EF4-FFF2-40B4-BE49-F238E27FC236}">
                  <a16:creationId xmlns:a16="http://schemas.microsoft.com/office/drawing/2014/main" id="{9CA30542-285C-4283-A930-E5971E5F4A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" name="Google Shape;2220;p41">
              <a:extLst>
                <a:ext uri="{FF2B5EF4-FFF2-40B4-BE49-F238E27FC236}">
                  <a16:creationId xmlns:a16="http://schemas.microsoft.com/office/drawing/2014/main" id="{F5E1D9AB-9F60-A0B6-1C07-A1A0C5F8068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7" name="ArcGIS API for JavaScript">
            <a:extLst>
              <a:ext uri="{FF2B5EF4-FFF2-40B4-BE49-F238E27FC236}">
                <a16:creationId xmlns:a16="http://schemas.microsoft.com/office/drawing/2014/main" id="{8261FA40-733E-AB61-2D8D-046B05A74145}"/>
              </a:ext>
            </a:extLst>
          </p:cNvPr>
          <p:cNvSpPr txBox="1"/>
          <p:nvPr/>
        </p:nvSpPr>
        <p:spPr>
          <a:xfrm>
            <a:off x="6884682" y="3926333"/>
            <a:ext cx="14452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OpenLayers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8" name="Google Shape;2218;p41">
            <a:extLst>
              <a:ext uri="{FF2B5EF4-FFF2-40B4-BE49-F238E27FC236}">
                <a16:creationId xmlns:a16="http://schemas.microsoft.com/office/drawing/2014/main" id="{4715AEAB-7F3A-9326-B76B-8720C193513C}"/>
              </a:ext>
            </a:extLst>
          </p:cNvPr>
          <p:cNvGrpSpPr/>
          <p:nvPr/>
        </p:nvGrpSpPr>
        <p:grpSpPr>
          <a:xfrm>
            <a:off x="7057802" y="2803699"/>
            <a:ext cx="334744" cy="334744"/>
            <a:chOff x="1855667" y="1772729"/>
            <a:chExt cx="334744" cy="334744"/>
          </a:xfrm>
        </p:grpSpPr>
        <p:sp>
          <p:nvSpPr>
            <p:cNvPr id="29" name="Google Shape;2219;p41">
              <a:extLst>
                <a:ext uri="{FF2B5EF4-FFF2-40B4-BE49-F238E27FC236}">
                  <a16:creationId xmlns:a16="http://schemas.microsoft.com/office/drawing/2014/main" id="{ABF45F86-434F-31B3-0AC4-89148B58FBC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" name="Google Shape;2220;p41">
              <a:extLst>
                <a:ext uri="{FF2B5EF4-FFF2-40B4-BE49-F238E27FC236}">
                  <a16:creationId xmlns:a16="http://schemas.microsoft.com/office/drawing/2014/main" id="{DBCBC57F-079B-F10D-644D-B853F70B693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ArcGIS API for JavaScript">
            <a:extLst>
              <a:ext uri="{FF2B5EF4-FFF2-40B4-BE49-F238E27FC236}">
                <a16:creationId xmlns:a16="http://schemas.microsoft.com/office/drawing/2014/main" id="{1C39B685-BED9-EB3C-B37A-EC0A3ACA3323}"/>
              </a:ext>
            </a:extLst>
          </p:cNvPr>
          <p:cNvSpPr txBox="1"/>
          <p:nvPr/>
        </p:nvSpPr>
        <p:spPr>
          <a:xfrm>
            <a:off x="7436431" y="2835001"/>
            <a:ext cx="1174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CesiumJS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2" name="Google Shape;2218;p41">
            <a:extLst>
              <a:ext uri="{FF2B5EF4-FFF2-40B4-BE49-F238E27FC236}">
                <a16:creationId xmlns:a16="http://schemas.microsoft.com/office/drawing/2014/main" id="{CBC871E8-0BE2-21EC-0BC3-A11979939FF8}"/>
              </a:ext>
            </a:extLst>
          </p:cNvPr>
          <p:cNvGrpSpPr/>
          <p:nvPr/>
        </p:nvGrpSpPr>
        <p:grpSpPr>
          <a:xfrm>
            <a:off x="622349" y="4394313"/>
            <a:ext cx="334744" cy="334744"/>
            <a:chOff x="1855667" y="1772729"/>
            <a:chExt cx="334744" cy="334744"/>
          </a:xfrm>
        </p:grpSpPr>
        <p:sp>
          <p:nvSpPr>
            <p:cNvPr id="33" name="Google Shape;2219;p41">
              <a:extLst>
                <a:ext uri="{FF2B5EF4-FFF2-40B4-BE49-F238E27FC236}">
                  <a16:creationId xmlns:a16="http://schemas.microsoft.com/office/drawing/2014/main" id="{7D7C7824-C4B0-B349-C7A6-6449E778094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4" name="Google Shape;2220;p41">
              <a:extLst>
                <a:ext uri="{FF2B5EF4-FFF2-40B4-BE49-F238E27FC236}">
                  <a16:creationId xmlns:a16="http://schemas.microsoft.com/office/drawing/2014/main" id="{3E243A96-A217-8F73-9078-1B8925D65340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" name="ArcGIS API for JavaScript">
            <a:extLst>
              <a:ext uri="{FF2B5EF4-FFF2-40B4-BE49-F238E27FC236}">
                <a16:creationId xmlns:a16="http://schemas.microsoft.com/office/drawing/2014/main" id="{8559FA3D-46E6-42BD-A285-4D0F683C64F2}"/>
              </a:ext>
            </a:extLst>
          </p:cNvPr>
          <p:cNvSpPr txBox="1"/>
          <p:nvPr/>
        </p:nvSpPr>
        <p:spPr>
          <a:xfrm>
            <a:off x="1000978" y="4425615"/>
            <a:ext cx="51546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Google Maps Platform – Maps JavaScript API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6" name="Google Shape;2218;p41">
            <a:extLst>
              <a:ext uri="{FF2B5EF4-FFF2-40B4-BE49-F238E27FC236}">
                <a16:creationId xmlns:a16="http://schemas.microsoft.com/office/drawing/2014/main" id="{293DCFB2-FF8A-2204-9A4A-8F12143AE54C}"/>
              </a:ext>
            </a:extLst>
          </p:cNvPr>
          <p:cNvGrpSpPr/>
          <p:nvPr/>
        </p:nvGrpSpPr>
        <p:grpSpPr>
          <a:xfrm>
            <a:off x="1321753" y="1934869"/>
            <a:ext cx="334744" cy="334744"/>
            <a:chOff x="1855667" y="1772729"/>
            <a:chExt cx="334744" cy="334744"/>
          </a:xfrm>
        </p:grpSpPr>
        <p:sp>
          <p:nvSpPr>
            <p:cNvPr id="37" name="Google Shape;2219;p41">
              <a:extLst>
                <a:ext uri="{FF2B5EF4-FFF2-40B4-BE49-F238E27FC236}">
                  <a16:creationId xmlns:a16="http://schemas.microsoft.com/office/drawing/2014/main" id="{33896960-C679-5630-20B7-65E4B24CED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" name="Google Shape;2220;p41">
              <a:extLst>
                <a:ext uri="{FF2B5EF4-FFF2-40B4-BE49-F238E27FC236}">
                  <a16:creationId xmlns:a16="http://schemas.microsoft.com/office/drawing/2014/main" id="{59E35EAF-AEC5-67C5-695F-5D931AFDFC9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9" name="ArcGIS API for JavaScript">
            <a:extLst>
              <a:ext uri="{FF2B5EF4-FFF2-40B4-BE49-F238E27FC236}">
                <a16:creationId xmlns:a16="http://schemas.microsoft.com/office/drawing/2014/main" id="{EA33603A-1C76-2B27-076E-5D2E47EA7815}"/>
              </a:ext>
            </a:extLst>
          </p:cNvPr>
          <p:cNvSpPr txBox="1"/>
          <p:nvPr/>
        </p:nvSpPr>
        <p:spPr>
          <a:xfrm>
            <a:off x="1700382" y="1966171"/>
            <a:ext cx="88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Leaflet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0" name="Google Shape;2218;p41">
            <a:extLst>
              <a:ext uri="{FF2B5EF4-FFF2-40B4-BE49-F238E27FC236}">
                <a16:creationId xmlns:a16="http://schemas.microsoft.com/office/drawing/2014/main" id="{F382E4DC-4CEF-4D4A-FD44-6DB4B58D1522}"/>
              </a:ext>
            </a:extLst>
          </p:cNvPr>
          <p:cNvGrpSpPr/>
          <p:nvPr/>
        </p:nvGrpSpPr>
        <p:grpSpPr>
          <a:xfrm>
            <a:off x="7248198" y="4782242"/>
            <a:ext cx="334744" cy="334744"/>
            <a:chOff x="1855667" y="1772729"/>
            <a:chExt cx="334744" cy="334744"/>
          </a:xfrm>
        </p:grpSpPr>
        <p:sp>
          <p:nvSpPr>
            <p:cNvPr id="41" name="Google Shape;2219;p41">
              <a:extLst>
                <a:ext uri="{FF2B5EF4-FFF2-40B4-BE49-F238E27FC236}">
                  <a16:creationId xmlns:a16="http://schemas.microsoft.com/office/drawing/2014/main" id="{9A7DD1EF-5638-ED8C-723B-3E8D3B9F058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" name="Google Shape;2220;p41">
              <a:extLst>
                <a:ext uri="{FF2B5EF4-FFF2-40B4-BE49-F238E27FC236}">
                  <a16:creationId xmlns:a16="http://schemas.microsoft.com/office/drawing/2014/main" id="{2C8A9167-A802-8A67-AC9C-EACAE9ACBF4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" name="ArcGIS API for JavaScript">
            <a:extLst>
              <a:ext uri="{FF2B5EF4-FFF2-40B4-BE49-F238E27FC236}">
                <a16:creationId xmlns:a16="http://schemas.microsoft.com/office/drawing/2014/main" id="{82F5D247-F1A1-DE8D-A58D-675C944C91BC}"/>
              </a:ext>
            </a:extLst>
          </p:cNvPr>
          <p:cNvSpPr txBox="1"/>
          <p:nvPr/>
        </p:nvSpPr>
        <p:spPr>
          <a:xfrm>
            <a:off x="7626827" y="4813544"/>
            <a:ext cx="34746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HERE Maps API for JavaScript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4" name="Google Shape;2218;p41">
            <a:extLst>
              <a:ext uri="{FF2B5EF4-FFF2-40B4-BE49-F238E27FC236}">
                <a16:creationId xmlns:a16="http://schemas.microsoft.com/office/drawing/2014/main" id="{8CAD8CF3-C500-09CF-E913-5CEC6C2EE93C}"/>
              </a:ext>
            </a:extLst>
          </p:cNvPr>
          <p:cNvGrpSpPr/>
          <p:nvPr/>
        </p:nvGrpSpPr>
        <p:grpSpPr>
          <a:xfrm>
            <a:off x="4469192" y="6354475"/>
            <a:ext cx="334744" cy="334744"/>
            <a:chOff x="1855667" y="1772729"/>
            <a:chExt cx="334744" cy="334744"/>
          </a:xfrm>
        </p:grpSpPr>
        <p:sp>
          <p:nvSpPr>
            <p:cNvPr id="45" name="Google Shape;2219;p41">
              <a:extLst>
                <a:ext uri="{FF2B5EF4-FFF2-40B4-BE49-F238E27FC236}">
                  <a16:creationId xmlns:a16="http://schemas.microsoft.com/office/drawing/2014/main" id="{35408B2F-6AEF-B883-9797-3E0D2EBEEC8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" name="Google Shape;2220;p41">
              <a:extLst>
                <a:ext uri="{FF2B5EF4-FFF2-40B4-BE49-F238E27FC236}">
                  <a16:creationId xmlns:a16="http://schemas.microsoft.com/office/drawing/2014/main" id="{66AF71B3-8F34-D70B-D1C6-15DEF005435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7" name="ArcGIS API for JavaScript">
            <a:extLst>
              <a:ext uri="{FF2B5EF4-FFF2-40B4-BE49-F238E27FC236}">
                <a16:creationId xmlns:a16="http://schemas.microsoft.com/office/drawing/2014/main" id="{8ECCE519-E99F-1D88-9663-B632706E36E3}"/>
              </a:ext>
            </a:extLst>
          </p:cNvPr>
          <p:cNvSpPr txBox="1"/>
          <p:nvPr/>
        </p:nvSpPr>
        <p:spPr>
          <a:xfrm>
            <a:off x="4847821" y="6385777"/>
            <a:ext cx="20207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Mapping specific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8" name="Google Shape;2227;p41">
            <a:extLst>
              <a:ext uri="{FF2B5EF4-FFF2-40B4-BE49-F238E27FC236}">
                <a16:creationId xmlns:a16="http://schemas.microsoft.com/office/drawing/2014/main" id="{8BC16879-A4E0-5753-4FF7-8AA0729037B5}"/>
              </a:ext>
            </a:extLst>
          </p:cNvPr>
          <p:cNvGrpSpPr/>
          <p:nvPr/>
        </p:nvGrpSpPr>
        <p:grpSpPr>
          <a:xfrm rot="10800000">
            <a:off x="67200" y="6295849"/>
            <a:ext cx="473400" cy="473400"/>
            <a:chOff x="6880814" y="3576300"/>
            <a:chExt cx="473400" cy="473400"/>
          </a:xfrm>
        </p:grpSpPr>
        <p:sp>
          <p:nvSpPr>
            <p:cNvPr id="49" name="Google Shape;2228;p41">
              <a:extLst>
                <a:ext uri="{FF2B5EF4-FFF2-40B4-BE49-F238E27FC236}">
                  <a16:creationId xmlns:a16="http://schemas.microsoft.com/office/drawing/2014/main" id="{07D7EA1D-39F3-8DA4-C98A-460E32E98B2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0" name="Google Shape;2229;p41">
              <a:extLst>
                <a:ext uri="{FF2B5EF4-FFF2-40B4-BE49-F238E27FC236}">
                  <a16:creationId xmlns:a16="http://schemas.microsoft.com/office/drawing/2014/main" id="{041F4FCD-2BD5-794E-B19E-5DDFDA19652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1" name="ArcGIS API for JavaScript">
            <a:extLst>
              <a:ext uri="{FF2B5EF4-FFF2-40B4-BE49-F238E27FC236}">
                <a16:creationId xmlns:a16="http://schemas.microsoft.com/office/drawing/2014/main" id="{E9289DC3-B7DE-CFBB-D648-23A8DA8953AC}"/>
              </a:ext>
            </a:extLst>
          </p:cNvPr>
          <p:cNvSpPr txBox="1"/>
          <p:nvPr/>
        </p:nvSpPr>
        <p:spPr>
          <a:xfrm>
            <a:off x="565115" y="6385777"/>
            <a:ext cx="36745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General visualization purpose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407</Words>
  <Application>Microsoft Macintosh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Book</vt:lpstr>
      <vt:lpstr>Avenir Next W00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Nicola</dc:creator>
  <cp:lastModifiedBy>Raluca Nicola</cp:lastModifiedBy>
  <cp:revision>4</cp:revision>
  <dcterms:created xsi:type="dcterms:W3CDTF">2022-09-28T14:30:45Z</dcterms:created>
  <dcterms:modified xsi:type="dcterms:W3CDTF">2022-09-28T21:53:48Z</dcterms:modified>
</cp:coreProperties>
</file>